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2"/>
  </p:notesMasterIdLst>
  <p:sldIdLst>
    <p:sldId id="256" r:id="rId2"/>
    <p:sldId id="358" r:id="rId3"/>
    <p:sldId id="413" r:id="rId4"/>
    <p:sldId id="416" r:id="rId5"/>
    <p:sldId id="417" r:id="rId6"/>
    <p:sldId id="418" r:id="rId7"/>
    <p:sldId id="419" r:id="rId8"/>
    <p:sldId id="420" r:id="rId9"/>
    <p:sldId id="440" r:id="rId10"/>
    <p:sldId id="423" r:id="rId11"/>
    <p:sldId id="439" r:id="rId12"/>
    <p:sldId id="425" r:id="rId13"/>
    <p:sldId id="426" r:id="rId14"/>
    <p:sldId id="391" r:id="rId15"/>
    <p:sldId id="312" r:id="rId16"/>
    <p:sldId id="315" r:id="rId17"/>
    <p:sldId id="316" r:id="rId18"/>
    <p:sldId id="317" r:id="rId19"/>
    <p:sldId id="366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52" r:id="rId31"/>
    <p:sldId id="389" r:id="rId32"/>
    <p:sldId id="257" r:id="rId33"/>
    <p:sldId id="258" r:id="rId34"/>
    <p:sldId id="308" r:id="rId35"/>
    <p:sldId id="311" r:id="rId36"/>
    <p:sldId id="260" r:id="rId37"/>
    <p:sldId id="275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3" r:id="rId47"/>
    <p:sldId id="408" r:id="rId48"/>
    <p:sldId id="403" r:id="rId49"/>
    <p:sldId id="404" r:id="rId50"/>
    <p:sldId id="405" r:id="rId51"/>
    <p:sldId id="406" r:id="rId52"/>
    <p:sldId id="409" r:id="rId53"/>
    <p:sldId id="454" r:id="rId54"/>
    <p:sldId id="411" r:id="rId55"/>
    <p:sldId id="412" r:id="rId56"/>
    <p:sldId id="455" r:id="rId57"/>
    <p:sldId id="396" r:id="rId58"/>
    <p:sldId id="451" r:id="rId59"/>
    <p:sldId id="395" r:id="rId60"/>
    <p:sldId id="314" r:id="rId6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7" autoAdjust="0"/>
    <p:restoredTop sz="94671" autoAdjust="0"/>
  </p:normalViewPr>
  <p:slideViewPr>
    <p:cSldViewPr>
      <p:cViewPr varScale="1">
        <p:scale>
          <a:sx n="82" d="100"/>
          <a:sy n="82" d="100"/>
        </p:scale>
        <p:origin x="120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SACK\Desktop\OD%20Scale%20rewo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pivotSource>
    <c:name>[OD Scale rework.xlsx]Sheet7!PivotTable2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OD</a:t>
            </a:r>
            <a:r>
              <a:rPr lang="en-US" baseline="0"/>
              <a:t> Risk Scores</a:t>
            </a:r>
            <a:endParaRPr lang="en-US"/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Sheet7!$B$3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Sheet7!$A$4:$A$24</c:f>
              <c:strCach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24</c:v>
                </c:pt>
              </c:strCache>
            </c:strRef>
          </c:cat>
          <c:val>
            <c:numRef>
              <c:f>Sheet7!$B$4:$B$24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9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7-4984-9DA5-36B55230A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5517424"/>
        <c:axId val="1225526128"/>
      </c:areaChart>
      <c:catAx>
        <c:axId val="122551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5526128"/>
        <c:crosses val="autoZero"/>
        <c:auto val="1"/>
        <c:lblAlgn val="ctr"/>
        <c:lblOffset val="100"/>
        <c:noMultiLvlLbl val="0"/>
      </c:catAx>
      <c:valAx>
        <c:axId val="122552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517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33725B7-ADBF-49B6-A24C-14564EC23309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EBD77C3-5040-4483-8874-FC428907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E2059C-CEFB-4DBE-9E70-4BB7BEAD97BB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7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15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38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B2BC-22EA-4959-9592-488DFA89960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Naltrexone</a:t>
            </a:r>
            <a:r>
              <a:rPr lang="en-US" altLang="en-US" baseline="0" dirty="0"/>
              <a:t> for alcohol = </a:t>
            </a:r>
            <a:r>
              <a:rPr lang="en-US" altLang="en-US" baseline="0" dirty="0" err="1"/>
              <a:t>freud</a:t>
            </a:r>
            <a:endParaRPr lang="en-US" altLang="en-US" baseline="0" dirty="0"/>
          </a:p>
          <a:p>
            <a:endParaRPr lang="en-US" altLang="en-US" baseline="0" dirty="0"/>
          </a:p>
          <a:p>
            <a:r>
              <a:rPr lang="en-US" altLang="en-US" baseline="0" dirty="0"/>
              <a:t>Methadone for Heroin</a:t>
            </a:r>
          </a:p>
          <a:p>
            <a:endParaRPr lang="en-US" altLang="en-US" baseline="0" dirty="0"/>
          </a:p>
          <a:p>
            <a:r>
              <a:rPr lang="en-US" altLang="en-US" baseline="0" dirty="0"/>
              <a:t>Chantix for alcohol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9372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8D82A-492D-4DA1-A79B-2947E64987B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23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CCCEB3-7AAE-4B6E-B416-D6375D40FC4C}" type="slidenum">
              <a:rPr lang="en-US" altLang="en-US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Dependency as opposed to detoxification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Promises does not use agonist based opiate treatments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2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F6FA01-F6EE-41C6-80C7-EF3C3703CAF9}" type="slidenum">
              <a:rPr lang="en-US" altLang="en-US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Why is the full agonist Methadone better than just giving heroin?</a:t>
            </a:r>
          </a:p>
        </p:txBody>
      </p:sp>
    </p:spTree>
    <p:extLst>
      <p:ext uri="{BB962C8B-B14F-4D97-AF65-F5344CB8AC3E}">
        <p14:creationId xmlns:p14="http://schemas.microsoft.com/office/powerpoint/2010/main" val="2352867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763D48-8341-47B7-A6E6-7784A8FEE356}" type="slidenum">
              <a:rPr lang="en-US" altLang="en-US">
                <a:latin typeface="Arial" panose="020B0604020202020204" pitchFamily="34" charset="0"/>
              </a:rPr>
              <a:pPr/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9A9519-419B-4127-8927-F97D8BFBBF6E}" type="slidenum">
              <a:rPr lang="en-US" altLang="en-US">
                <a:latin typeface="Arial" panose="020B0604020202020204" pitchFamily="34" charset="0"/>
              </a:rPr>
              <a:pPr/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37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8433CD-2512-44D0-BE51-61A1704518EB}" type="slidenum">
              <a:rPr lang="en-US" altLang="en-US">
                <a:latin typeface="Arial" panose="020B0604020202020204" pitchFamily="34" charset="0"/>
              </a:rPr>
              <a:pPr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CC4AB3-8B12-46D3-BA47-8283A443DF43}" type="slidenum">
              <a:rPr lang="en-US" altLang="en-US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9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968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B1A399-A43D-4BE1-A83C-621B9E46D460}" type="slidenum">
              <a:rPr lang="en-US" altLang="en-US">
                <a:latin typeface="Arial" panose="020B0604020202020204" pitchFamily="34" charset="0"/>
              </a:rPr>
              <a:pPr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46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64A8A3-3935-470F-8854-C0376BFF46E8}" type="slidenum">
              <a:rPr lang="en-US" altLang="en-US">
                <a:latin typeface="Arial" panose="020B0604020202020204" pitchFamily="34" charset="0"/>
              </a:rPr>
              <a:pPr/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1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05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CONFIDENTIAL &amp; PRIVILEGED</a:t>
            </a:r>
          </a:p>
        </p:txBody>
      </p:sp>
    </p:spTree>
    <p:extLst>
      <p:ext uri="{BB962C8B-B14F-4D97-AF65-F5344CB8AC3E}">
        <p14:creationId xmlns:p14="http://schemas.microsoft.com/office/powerpoint/2010/main" val="324473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59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CONFIDENTIAL &amp; PRIVILEGED</a:t>
            </a:r>
          </a:p>
        </p:txBody>
      </p:sp>
    </p:spTree>
    <p:extLst>
      <p:ext uri="{BB962C8B-B14F-4D97-AF65-F5344CB8AC3E}">
        <p14:creationId xmlns:p14="http://schemas.microsoft.com/office/powerpoint/2010/main" val="161478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16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27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68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381000"/>
            <a:ext cx="777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84D8-65EA-42B1-AF9C-6CE50618F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49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1DFA6F-76B0-483B-A0C8-ADFFAB9E5157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3B1D93-8078-423D-A198-9AC0BCE1D65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David Sack, M.D.</a:t>
            </a:r>
          </a:p>
          <a:p>
            <a:r>
              <a:rPr lang="en-US" dirty="0"/>
              <a:t>Chief Medical Officer</a:t>
            </a:r>
          </a:p>
          <a:p>
            <a:r>
              <a:rPr lang="en-US" dirty="0"/>
              <a:t>Elements Behavioral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Addiction Treatment: Preventing Opiate Overdoses</a:t>
            </a:r>
          </a:p>
        </p:txBody>
      </p:sp>
    </p:spTree>
    <p:extLst>
      <p:ext uri="{BB962C8B-B14F-4D97-AF65-F5344CB8AC3E}">
        <p14:creationId xmlns:p14="http://schemas.microsoft.com/office/powerpoint/2010/main" val="171598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Tolerance?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 drug is used repeatedly, the receptors become less sensitive to the drugs effects</a:t>
            </a:r>
          </a:p>
          <a:p>
            <a:endParaRPr lang="en-US" dirty="0"/>
          </a:p>
          <a:p>
            <a:r>
              <a:rPr lang="en-US" dirty="0"/>
              <a:t>Brain receptors try to compensate for the presence of a drug</a:t>
            </a:r>
          </a:p>
          <a:p>
            <a:endParaRPr lang="en-US" dirty="0"/>
          </a:p>
          <a:p>
            <a:r>
              <a:rPr lang="en-US" dirty="0"/>
              <a:t>Opioids that are used recreationally bind to the Mu Opioid receptor</a:t>
            </a:r>
          </a:p>
          <a:p>
            <a:endParaRPr lang="en-US" dirty="0"/>
          </a:p>
          <a:p>
            <a:r>
              <a:rPr lang="en-US" dirty="0"/>
              <a:t>Repeated exposure to opioids decreases the responsiveness of the </a:t>
            </a:r>
            <a:r>
              <a:rPr lang="en-US" i="1" dirty="0"/>
              <a:t>u</a:t>
            </a:r>
            <a:r>
              <a:rPr lang="en-US" dirty="0"/>
              <a:t> Receptor</a:t>
            </a:r>
          </a:p>
        </p:txBody>
      </p:sp>
    </p:spTree>
    <p:extLst>
      <p:ext uri="{BB962C8B-B14F-4D97-AF65-F5344CB8AC3E}">
        <p14:creationId xmlns:p14="http://schemas.microsoft.com/office/powerpoint/2010/main" val="390716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Withdrawal/Detox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 drug is discontinued the neurons involved are dysregulated, a state called </a:t>
            </a:r>
            <a:r>
              <a:rPr lang="en-US" dirty="0" err="1"/>
              <a:t>allostasis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 is insufficient amount and response to the endogenous neurotransmitters</a:t>
            </a:r>
          </a:p>
          <a:p>
            <a:endParaRPr lang="en-US" dirty="0"/>
          </a:p>
          <a:p>
            <a:r>
              <a:rPr lang="en-US" dirty="0"/>
              <a:t>Gradually homeostasis is restored and tolerance is reversed</a:t>
            </a:r>
          </a:p>
          <a:p>
            <a:endParaRPr lang="en-US" dirty="0"/>
          </a:p>
          <a:p>
            <a:r>
              <a:rPr lang="en-US" dirty="0"/>
              <a:t>When someone is detoxed, they lose their tolerance for the drug</a:t>
            </a:r>
          </a:p>
        </p:txBody>
      </p:sp>
    </p:spTree>
    <p:extLst>
      <p:ext uri="{BB962C8B-B14F-4D97-AF65-F5344CB8AC3E}">
        <p14:creationId xmlns:p14="http://schemas.microsoft.com/office/powerpoint/2010/main" val="115888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Detox?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Detox is a process where medications are administered to counteract withdrawal</a:t>
            </a:r>
          </a:p>
          <a:p>
            <a:endParaRPr lang="en-US" dirty="0"/>
          </a:p>
          <a:p>
            <a:r>
              <a:rPr lang="en-US" dirty="0"/>
              <a:t>The drugs used may directly replace the drug that was being taken (e.g. methadone, buprenorphine for opiates, diazepam or </a:t>
            </a:r>
            <a:r>
              <a:rPr lang="en-US" dirty="0" err="1"/>
              <a:t>phenobarbarbital</a:t>
            </a:r>
            <a:r>
              <a:rPr lang="en-US" dirty="0"/>
              <a:t> for alcohol)</a:t>
            </a:r>
          </a:p>
          <a:p>
            <a:endParaRPr lang="en-US" dirty="0"/>
          </a:p>
          <a:p>
            <a:r>
              <a:rPr lang="en-US" dirty="0"/>
              <a:t>Or drugs used may reduce a downstream effect of withdrawal (clonidine for opiates decreases arousal, anxiety, insomnia)</a:t>
            </a:r>
          </a:p>
        </p:txBody>
      </p:sp>
    </p:spTree>
    <p:extLst>
      <p:ext uri="{BB962C8B-B14F-4D97-AF65-F5344CB8AC3E}">
        <p14:creationId xmlns:p14="http://schemas.microsoft.com/office/powerpoint/2010/main" val="391150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Detox Alone Is NOT Effective Treatment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Addicts refusing treatment and addicts going through detox have the same outcomes</a:t>
            </a:r>
          </a:p>
          <a:p>
            <a:endParaRPr lang="en-US" dirty="0"/>
          </a:p>
          <a:p>
            <a:r>
              <a:rPr lang="en-US" dirty="0"/>
              <a:t>Detox increases the risk of 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267200"/>
            <a:ext cx="723900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 a large treatment study of heroin addiction, only 1 out of 7 people were continuously abstinent for 12 months following treatment</a:t>
            </a:r>
          </a:p>
        </p:txBody>
      </p:sp>
    </p:spTree>
    <p:extLst>
      <p:ext uri="{BB962C8B-B14F-4D97-AF65-F5344CB8AC3E}">
        <p14:creationId xmlns:p14="http://schemas.microsoft.com/office/powerpoint/2010/main" val="277034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to OD in Patients Who Stopped Naltrexone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4" y="1524000"/>
            <a:ext cx="8504238" cy="2752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1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057400"/>
          </a:xfrm>
        </p:spPr>
        <p:txBody>
          <a:bodyPr>
            <a:normAutofit/>
          </a:bodyPr>
          <a:lstStyle/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You first need to know where you are going.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arrive at your destination -</a:t>
            </a:r>
          </a:p>
        </p:txBody>
      </p:sp>
    </p:spTree>
    <p:extLst>
      <p:ext uri="{BB962C8B-B14F-4D97-AF65-F5344CB8AC3E}">
        <p14:creationId xmlns:p14="http://schemas.microsoft.com/office/powerpoint/2010/main" val="560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Success in Addiction Rx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Continuous abstinence</a:t>
            </a:r>
          </a:p>
          <a:p>
            <a:endParaRPr lang="en-US" dirty="0"/>
          </a:p>
          <a:p>
            <a:r>
              <a:rPr lang="en-US" dirty="0"/>
              <a:t>Reduced use (% abstinent days, number of heavy drinking days, number of binges, # of drug free urines)</a:t>
            </a:r>
          </a:p>
          <a:p>
            <a:endParaRPr lang="en-US" dirty="0"/>
          </a:p>
          <a:p>
            <a:r>
              <a:rPr lang="en-US" dirty="0"/>
              <a:t>Retention in treatment</a:t>
            </a:r>
          </a:p>
          <a:p>
            <a:endParaRPr lang="en-US" dirty="0"/>
          </a:p>
          <a:p>
            <a:r>
              <a:rPr lang="en-US" dirty="0"/>
              <a:t>Quality of life</a:t>
            </a:r>
          </a:p>
          <a:p>
            <a:endParaRPr lang="en-US" dirty="0"/>
          </a:p>
          <a:p>
            <a:r>
              <a:rPr lang="en-US" dirty="0"/>
              <a:t>Employment status</a:t>
            </a:r>
          </a:p>
        </p:txBody>
      </p:sp>
    </p:spTree>
    <p:extLst>
      <p:ext uri="{BB962C8B-B14F-4D97-AF65-F5344CB8AC3E}">
        <p14:creationId xmlns:p14="http://schemas.microsoft.com/office/powerpoint/2010/main" val="12495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treatment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Death – overdose, suicides, all cause mortality</a:t>
            </a:r>
          </a:p>
          <a:p>
            <a:endParaRPr lang="en-US" dirty="0"/>
          </a:p>
          <a:p>
            <a:r>
              <a:rPr lang="en-US" dirty="0"/>
              <a:t>Incarceration</a:t>
            </a:r>
          </a:p>
          <a:p>
            <a:endParaRPr lang="en-US" dirty="0"/>
          </a:p>
          <a:p>
            <a:r>
              <a:rPr lang="en-US" dirty="0"/>
              <a:t>Medical complications: HIV, HEP C, medical hospitalization</a:t>
            </a:r>
          </a:p>
          <a:p>
            <a:endParaRPr lang="en-US" dirty="0"/>
          </a:p>
          <a:p>
            <a:r>
              <a:rPr lang="en-US" dirty="0"/>
              <a:t>Continuing drug use – for the target drug, for other drugs</a:t>
            </a:r>
          </a:p>
          <a:p>
            <a:endParaRPr lang="en-US" dirty="0"/>
          </a:p>
          <a:p>
            <a:r>
              <a:rPr lang="en-US" dirty="0"/>
              <a:t>Relapse back to previous use pattern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39331" y="1447800"/>
            <a:ext cx="4040188" cy="732974"/>
          </a:xfrm>
        </p:spPr>
        <p:txBody>
          <a:bodyPr/>
          <a:lstStyle/>
          <a:p>
            <a:r>
              <a:rPr lang="en-US" dirty="0"/>
              <a:t>#Drinks Per Drinking Day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228600" y="1447800"/>
            <a:ext cx="4041775" cy="731520"/>
          </a:xfrm>
        </p:spPr>
        <p:txBody>
          <a:bodyPr/>
          <a:lstStyle/>
          <a:p>
            <a:pPr algn="ctr"/>
            <a:r>
              <a:rPr lang="en-US" dirty="0"/>
              <a:t>Time to First Drink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Year Following Treatment – 2 Views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8618"/>
            <a:ext cx="415375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12718"/>
            <a:ext cx="4155119" cy="30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1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1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1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90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Treatment 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Continuous abstinence rates are 2-3 times higher following treatment</a:t>
            </a:r>
          </a:p>
          <a:p>
            <a:endParaRPr lang="en-US" dirty="0"/>
          </a:p>
          <a:p>
            <a:r>
              <a:rPr lang="en-US" dirty="0"/>
              <a:t>Among people who use there is a 50-60% decrease in consumption</a:t>
            </a:r>
          </a:p>
          <a:p>
            <a:endParaRPr lang="en-US" dirty="0"/>
          </a:p>
          <a:p>
            <a:r>
              <a:rPr lang="en-US" dirty="0"/>
              <a:t>Work attendance, self reported quality of life and healthcare utilization all show marked improvement after treatment</a:t>
            </a:r>
          </a:p>
        </p:txBody>
      </p:sp>
    </p:spTree>
    <p:extLst>
      <p:ext uri="{BB962C8B-B14F-4D97-AF65-F5344CB8AC3E}">
        <p14:creationId xmlns:p14="http://schemas.microsoft.com/office/powerpoint/2010/main" val="140702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1600" b="1" dirty="0">
                <a:cs typeface="Times New Roman" pitchFamily="18" charset="0"/>
              </a:rPr>
              <a:t>ASAM Disclosure of  Relevant Financial Relationships Content of Activity: </a:t>
            </a:r>
            <a:br>
              <a:rPr lang="en-US" altLang="en-US" sz="1600" b="1" dirty="0">
                <a:cs typeface="Times New Roman" pitchFamily="18" charset="0"/>
              </a:rPr>
            </a:br>
            <a:r>
              <a:rPr lang="en-US" altLang="en-US" sz="1600" b="1" dirty="0">
                <a:cs typeface="Times New Roman" pitchFamily="18" charset="0"/>
              </a:rPr>
              <a:t>TSAM: Star Wars &amp; Addiction Medicine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1860748"/>
              </p:ext>
            </p:extLst>
          </p:nvPr>
        </p:nvGraphicFramePr>
        <p:xfrm>
          <a:off x="304800" y="2133600"/>
          <a:ext cx="8537574" cy="2396539"/>
        </p:xfrm>
        <a:graphic>
          <a:graphicData uri="http://schemas.openxmlformats.org/drawingml/2006/table">
            <a:tbl>
              <a:tblPr/>
              <a:tblGrid>
                <a:gridCol w="2501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7309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Name</a:t>
                      </a: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Commercial Interests</a:t>
                      </a: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Relevant Financial Relationships: What Was Received</a:t>
                      </a: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Relevant Financial Relationships: For What Role</a:t>
                      </a: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No Relevant Financial Relationships with Any Commercial Interests</a:t>
                      </a: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Dr.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David Sack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Elements Behavioral Health</a:t>
                      </a: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Salary as CMO</a:t>
                      </a: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spcBef>
                          <a:spcPts val="8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90000" marR="90000" marT="60911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92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SPECIAL THANKS TO </a:t>
            </a: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GERARD CONNORS, PH.D. ADDICTION RESEARCH INSTITUTE, UNIVERSITY OF BUFFALO</a:t>
            </a: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STEPHEN A. MAISTO, UNIVERSITY OF SYRACUSE</a:t>
            </a:r>
          </a:p>
          <a:p>
            <a:pPr marL="0" marR="0" lvl="0" indent="0" algn="ctr" rtl="0">
              <a:spcBef>
                <a:spcPts val="32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The Elements Outcomes Study</a:t>
            </a:r>
          </a:p>
        </p:txBody>
      </p:sp>
    </p:spTree>
    <p:extLst>
      <p:ext uri="{BB962C8B-B14F-4D97-AF65-F5344CB8AC3E}">
        <p14:creationId xmlns:p14="http://schemas.microsoft.com/office/powerpoint/2010/main" val="1067264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29800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C29800"/>
                </a:solidFill>
                <a:latin typeface="Georgia"/>
                <a:ea typeface="Georgia"/>
                <a:cs typeface="Georgia"/>
                <a:sym typeface="Georgia"/>
              </a:rPr>
              <a:t>Accepted for Presentation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American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Association for Medical Education and Research in Substance Abuse, “</a:t>
            </a:r>
            <a:r>
              <a:rPr lang="en-US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Integrating Program Evaluation in a Private Addictions Treatment Environment: Implications for Clinical Practice”,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Clare E. Campbell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Brenda To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Stephen A. Maisto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&amp; Gerard J. Connors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(Syracuse University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Elements Behavioral Health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Research Institute on Addictions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)</a:t>
            </a:r>
          </a:p>
          <a:p>
            <a:pPr marL="274320" marR="0" lvl="0" indent="-274320" algn="l" rtl="0">
              <a:spcBef>
                <a:spcPts val="160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American Association of Addiction Psychiatry,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“Conducting Systematic Program Evaluation in a Private Addictions Treatment Setting” 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Clare E. Campbell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Brenda To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Stephen A. Maisto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&amp; Gerard J. Connors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, David A. Sack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107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389" y="365125"/>
            <a:ext cx="8305800" cy="54863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>
            <a:spLocks noGrp="1"/>
          </p:cNvSpPr>
          <p:nvPr>
            <p:ph type="title" idx="4294967295"/>
          </p:nvPr>
        </p:nvSpPr>
        <p:spPr>
          <a:xfrm>
            <a:off x="609600" y="182561"/>
            <a:ext cx="7619999" cy="823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3"/>
              </a:buClr>
              <a:buSzPct val="25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Measures</a:t>
            </a:r>
          </a:p>
        </p:txBody>
      </p:sp>
      <p:graphicFrame>
        <p:nvGraphicFramePr>
          <p:cNvPr id="312" name="Shape 312"/>
          <p:cNvGraphicFramePr/>
          <p:nvPr/>
        </p:nvGraphicFramePr>
        <p:xfrm>
          <a:off x="428677" y="1295400"/>
          <a:ext cx="8342375" cy="45991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9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Dimension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Questions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Demographics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Age, gender, race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Marital, employment statuses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Overall health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Alcohol &amp; Drug Use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Days used, abstinent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Amount alcohol consumed, days heavy drinking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Types of drugs used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Self-Help &amp; Treatment Utilization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Days self help groups: AA, NA, CA, etc.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Days detox, residential, outpatient treatment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Legal Involvement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Arrests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Under influence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Internal Factors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Urges &amp; craving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Mood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Overall life-functioning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/>
                        <a:t>Readiness to change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3" name="Shape 313"/>
          <p:cNvSpPr txBox="1"/>
          <p:nvPr/>
        </p:nvSpPr>
        <p:spPr>
          <a:xfrm>
            <a:off x="7010400" y="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22</a:t>
            </a:fld>
            <a:endParaRPr lang="en-US" sz="12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5616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29800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C29800"/>
                </a:solidFill>
                <a:latin typeface="Georgia"/>
                <a:ea typeface="Georgia"/>
                <a:cs typeface="Georgia"/>
                <a:sym typeface="Georgia"/>
              </a:rPr>
              <a:t>Study Timeline and Procedures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lang="en-US" sz="249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Informed consent obtained with 5 days of admissions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lang="en-US" sz="249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Baseline assessment in person, f/u telephonic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lang="en-US" sz="249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Time frames </a:t>
            </a:r>
          </a:p>
          <a:p>
            <a:pPr marL="548640" marR="0" lvl="1" indent="-28194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ct val="71225"/>
              <a:buFont typeface="Noto Sans Symbols"/>
              <a:buChar char="○"/>
            </a:pPr>
            <a:r>
              <a:rPr lang="en-US" sz="2035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Baseline – 30 days prior to admission</a:t>
            </a:r>
          </a:p>
          <a:p>
            <a:pPr marL="548640" marR="0" lvl="1" indent="-28194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ct val="71225"/>
              <a:buFont typeface="Noto Sans Symbols"/>
              <a:buChar char="○"/>
            </a:pPr>
            <a:r>
              <a:rPr lang="en-US" sz="2035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Follow up at 1 month, 3 months and 6 months after discharge</a:t>
            </a:r>
          </a:p>
          <a:p>
            <a:pPr marL="548640" marR="0" lvl="1" indent="-28194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ct val="71225"/>
              <a:buFont typeface="Noto Sans Symbols"/>
              <a:buNone/>
            </a:pPr>
            <a:endParaRPr sz="2035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lang="en-US" sz="249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Discharge = less than three days per week treatment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99"/>
              </a:spcBef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lang="en-US" sz="249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 least one collateral interview per subject AND whenever an interview could not be completed</a:t>
            </a:r>
          </a:p>
        </p:txBody>
      </p:sp>
    </p:spTree>
    <p:extLst>
      <p:ext uri="{BB962C8B-B14F-4D97-AF65-F5344CB8AC3E}">
        <p14:creationId xmlns:p14="http://schemas.microsoft.com/office/powerpoint/2010/main" val="2312457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57200"/>
            <a:ext cx="8711864" cy="54863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48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24042"/>
              </a:buClr>
              <a:buSzPct val="250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3240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Participation Rates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556665" y="2111149"/>
            <a:ext cx="87876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mo. F/U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070733" y="2111149"/>
            <a:ext cx="87876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mo. F/U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5621358" y="2111149"/>
            <a:ext cx="87876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mo. F/U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6990910" y="2111149"/>
            <a:ext cx="97013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Collaterals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2480683" y="3813862"/>
            <a:ext cx="1234631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 interviews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69% of possible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3994751" y="3813862"/>
            <a:ext cx="1234631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 interviews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65% of possible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469394" y="3813862"/>
            <a:ext cx="1234631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 interviews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66% of possible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6884632" y="3813862"/>
            <a:ext cx="1234631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153 interviews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60% of possible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264" y="2305718"/>
            <a:ext cx="1945338" cy="160983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1157128" y="2111149"/>
            <a:ext cx="81624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Baseline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947934" y="3798675"/>
            <a:ext cx="123463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295 interviews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5">
            <a:alphaModFix/>
          </a:blip>
          <a:srcRect r="47335"/>
          <a:stretch/>
        </p:blipFill>
        <p:spPr>
          <a:xfrm>
            <a:off x="2432856" y="2405151"/>
            <a:ext cx="1375571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6">
            <a:alphaModFix/>
          </a:blip>
          <a:srcRect r="52186"/>
          <a:stretch/>
        </p:blipFill>
        <p:spPr>
          <a:xfrm>
            <a:off x="3884628" y="2402486"/>
            <a:ext cx="1248901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7">
            <a:alphaModFix/>
          </a:blip>
          <a:srcRect r="50000"/>
          <a:stretch/>
        </p:blipFill>
        <p:spPr>
          <a:xfrm>
            <a:off x="5339767" y="2402486"/>
            <a:ext cx="1305986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8">
            <a:alphaModFix/>
          </a:blip>
          <a:srcRect r="50000"/>
          <a:stretch/>
        </p:blipFill>
        <p:spPr>
          <a:xfrm>
            <a:off x="6780228" y="2387905"/>
            <a:ext cx="1305986" cy="1371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Shape 344"/>
          <p:cNvGrpSpPr/>
          <p:nvPr/>
        </p:nvGrpSpPr>
        <p:grpSpPr>
          <a:xfrm>
            <a:off x="7902003" y="5086397"/>
            <a:ext cx="1153017" cy="1202685"/>
            <a:chOff x="5056612" y="1418658"/>
            <a:chExt cx="1153017" cy="1202685"/>
          </a:xfrm>
        </p:grpSpPr>
        <p:pic>
          <p:nvPicPr>
            <p:cNvPr id="345" name="Shape 34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56612" y="2193619"/>
              <a:ext cx="182879" cy="178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Shape 34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062962" y="2439841"/>
              <a:ext cx="182879" cy="178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Shape 34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056612" y="1946219"/>
              <a:ext cx="182879" cy="178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Shape 34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056612" y="1698819"/>
              <a:ext cx="182879" cy="178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Shape 34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056612" y="1452599"/>
              <a:ext cx="182879" cy="178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Shape 350"/>
            <p:cNvSpPr txBox="1"/>
            <p:nvPr/>
          </p:nvSpPr>
          <p:spPr>
            <a:xfrm>
              <a:off x="5239492" y="1418658"/>
              <a:ext cx="712053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Interviewed</a:t>
              </a:r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5239492" y="1664878"/>
              <a:ext cx="970137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Backup Interview</a:t>
              </a:r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5239492" y="1912278"/>
              <a:ext cx="954106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Unable to Reach</a:t>
              </a:r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5239492" y="2405900"/>
              <a:ext cx="779381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Collateral</a:t>
              </a:r>
            </a:p>
          </p:txBody>
        </p:sp>
        <p:sp>
          <p:nvSpPr>
            <p:cNvPr id="354" name="Shape 354"/>
            <p:cNvSpPr txBox="1"/>
            <p:nvPr/>
          </p:nvSpPr>
          <p:spPr>
            <a:xfrm>
              <a:off x="5239492" y="2159678"/>
              <a:ext cx="699229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 Not F/U</a:t>
              </a:r>
            </a:p>
          </p:txBody>
        </p:sp>
      </p:grpSp>
      <p:sp>
        <p:nvSpPr>
          <p:cNvPr id="355" name="Shape 355"/>
          <p:cNvSpPr txBox="1"/>
          <p:nvPr/>
        </p:nvSpPr>
        <p:spPr>
          <a:xfrm>
            <a:off x="7010400" y="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24</a:t>
            </a:fld>
            <a:endParaRPr lang="en-US" sz="12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4142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29800"/>
              </a:buClr>
              <a:buSzPct val="25000"/>
              <a:buFont typeface="Arial Narrow"/>
              <a:buNone/>
            </a:pPr>
            <a:r>
              <a:rPr lang="en-US" sz="3300" b="0" i="0" u="none" strike="noStrike" cap="none">
                <a:solidFill>
                  <a:srgbClr val="C29800"/>
                </a:solidFill>
                <a:latin typeface="Arial Narrow"/>
                <a:ea typeface="Arial Narrow"/>
                <a:cs typeface="Arial Narrow"/>
                <a:sym typeface="Arial Narrow"/>
              </a:rPr>
              <a:t>Patient Characteristics</a:t>
            </a:r>
          </a:p>
        </p:txBody>
      </p:sp>
      <p:graphicFrame>
        <p:nvGraphicFramePr>
          <p:cNvPr id="361" name="Shape 361"/>
          <p:cNvGraphicFramePr/>
          <p:nvPr/>
        </p:nvGraphicFramePr>
        <p:xfrm>
          <a:off x="228601" y="2057400"/>
          <a:ext cx="8686825" cy="2676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 </a:t>
                      </a: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The Recovery Place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br>
                        <a:rPr lang="en-US" sz="2000"/>
                      </a:br>
                      <a:r>
                        <a:rPr lang="en-US" sz="2000"/>
                        <a:t>Malibu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br>
                        <a:rPr lang="en-US" sz="2000"/>
                      </a:br>
                      <a:r>
                        <a:rPr lang="en-US" sz="2000"/>
                        <a:t>West LA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br>
                        <a:rPr lang="en-US" sz="2000"/>
                      </a:br>
                      <a:r>
                        <a:rPr lang="en-US" sz="2000"/>
                        <a:t>The Ranch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Age (yrs.)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27.1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41.2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24.3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30.9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Education (yrs.)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13.0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15.0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14.3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14.9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Gender (% male)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63%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57%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68%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43% 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Marital Status  (married/cohab)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17%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45%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    0%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/>
                        <a:t>22%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351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29800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C29800"/>
                </a:solidFill>
                <a:latin typeface="Georgia"/>
                <a:ea typeface="Georgia"/>
                <a:cs typeface="Georgia"/>
                <a:sym typeface="Georgia"/>
              </a:rPr>
              <a:t>Percent Days Abstinent (Combined Centers)</a:t>
            </a: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25" y="1527175"/>
            <a:ext cx="8504237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09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29800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C29800"/>
                </a:solidFill>
                <a:latin typeface="Georgia"/>
                <a:ea typeface="Georgia"/>
                <a:cs typeface="Georgia"/>
                <a:sym typeface="Georgia"/>
              </a:rPr>
              <a:t>Positive Outcomes At Every Program</a:t>
            </a: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918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29800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C29800"/>
                </a:solidFill>
                <a:latin typeface="Georgia"/>
                <a:ea typeface="Georgia"/>
                <a:cs typeface="Georgia"/>
                <a:sym typeface="Georgia"/>
              </a:rPr>
              <a:t>Clients Are Less Depressed</a:t>
            </a:r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95400"/>
            <a:ext cx="861059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843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29800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C29800"/>
                </a:solidFill>
                <a:latin typeface="Georgia"/>
                <a:ea typeface="Georgia"/>
                <a:cs typeface="Georgia"/>
                <a:sym typeface="Georgia"/>
              </a:rPr>
              <a:t>Quality of Life Improves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76400"/>
            <a:ext cx="8077199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/>
          <p:nvPr/>
        </p:nvSpPr>
        <p:spPr>
          <a:xfrm rot="10800000">
            <a:off x="914399" y="2285999"/>
            <a:ext cx="381000" cy="2819400"/>
          </a:xfrm>
          <a:prstGeom prst="downArrow">
            <a:avLst>
              <a:gd name="adj1" fmla="val 50000"/>
              <a:gd name="adj2" fmla="val 62529"/>
            </a:avLst>
          </a:prstGeom>
          <a:solidFill>
            <a:srgbClr val="C5D1D7"/>
          </a:solidFill>
          <a:ln w="952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00" tIns="91425" rIns="45700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/>
        </p:nvSpPr>
        <p:spPr>
          <a:xfrm rot="-5400000">
            <a:off x="3320" y="3541067"/>
            <a:ext cx="2209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Wellness</a:t>
            </a:r>
          </a:p>
        </p:txBody>
      </p:sp>
    </p:spTree>
    <p:extLst>
      <p:ext uri="{BB962C8B-B14F-4D97-AF65-F5344CB8AC3E}">
        <p14:creationId xmlns:p14="http://schemas.microsoft.com/office/powerpoint/2010/main" val="177895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behaviors increase the risk of overdose in opiate dependent clients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factors differentiate clients with the highest risk for overdose?</a:t>
            </a:r>
          </a:p>
          <a:p>
            <a:endParaRPr lang="en-US" dirty="0"/>
          </a:p>
          <a:p>
            <a:r>
              <a:rPr lang="en-US" dirty="0"/>
              <a:t>How do treatment selection and clinical response influence overdose risk?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clinical steps can be taken to lower overdose risk in the first year following treatment?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do we need different treatments?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 if drugs and alcohol had similar outcomes - </a:t>
            </a:r>
          </a:p>
        </p:txBody>
      </p:sp>
    </p:spTree>
    <p:extLst>
      <p:ext uri="{BB962C8B-B14F-4D97-AF65-F5344CB8AC3E}">
        <p14:creationId xmlns:p14="http://schemas.microsoft.com/office/powerpoint/2010/main" val="2109622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1752" y="76200"/>
            <a:ext cx="8461248" cy="914400"/>
          </a:xfrm>
        </p:spPr>
        <p:txBody>
          <a:bodyPr>
            <a:noAutofit/>
          </a:bodyPr>
          <a:lstStyle/>
          <a:p>
            <a:r>
              <a:rPr lang="en-US" sz="2800" dirty="0"/>
              <a:t>Clinical Differences Between Alcohol and Opioids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27964148"/>
              </p:ext>
            </p:extLst>
          </p:nvPr>
        </p:nvGraphicFramePr>
        <p:xfrm>
          <a:off x="381000" y="1600198"/>
          <a:ext cx="8382000" cy="464820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Alcohol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Opiates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Overdose deaths in alcoholics rare</a:t>
                      </a:r>
                      <a:endParaRPr lang="en-US" sz="1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OD deaths common and increasing</a:t>
                      </a:r>
                      <a:endParaRPr lang="en-US" sz="1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Pharamcotherapy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 minimally effective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Pharamcotherapy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 moderately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effective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4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Rx  decreases craving, decrease reward</a:t>
                      </a:r>
                      <a:endParaRPr lang="en-US" sz="1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Rx Blocks</a:t>
                      </a:r>
                      <a:r>
                        <a:rPr lang="en-US" sz="1400" b="1" baseline="0" dirty="0">
                          <a:effectLst/>
                        </a:rPr>
                        <a:t>  </a:t>
                      </a:r>
                      <a:r>
                        <a:rPr lang="en-US" sz="1400" b="1" dirty="0">
                          <a:effectLst/>
                        </a:rPr>
                        <a:t>high or Induces massive tolerance</a:t>
                      </a:r>
                      <a:endParaRPr lang="en-US" sz="1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6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CBT, MI, IPT all effective</a:t>
                      </a:r>
                      <a:endParaRPr lang="en-US" sz="1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Contingency management and Community Reinforcement</a:t>
                      </a:r>
                      <a:endParaRPr lang="en-US" sz="1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OD deaths rare after relapse</a:t>
                      </a:r>
                      <a:endParaRPr lang="en-US" sz="1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OD</a:t>
                      </a:r>
                      <a:r>
                        <a:rPr lang="en-US" sz="1400" b="1" baseline="0" dirty="0">
                          <a:effectLst/>
                        </a:rPr>
                        <a:t> P</a:t>
                      </a:r>
                      <a:r>
                        <a:rPr lang="en-US" sz="1400" b="1" dirty="0">
                          <a:effectLst/>
                        </a:rPr>
                        <a:t>eak within 2 weeks  of relapse</a:t>
                      </a:r>
                      <a:endParaRPr lang="en-US" sz="1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39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are we treating and why are we treating it?</a:t>
            </a:r>
          </a:p>
        </p:txBody>
      </p:sp>
    </p:spTree>
    <p:extLst>
      <p:ext uri="{BB962C8B-B14F-4D97-AF65-F5344CB8AC3E}">
        <p14:creationId xmlns:p14="http://schemas.microsoft.com/office/powerpoint/2010/main" val="2838074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addiction?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A disorder of the brain’s reward system</a:t>
            </a:r>
          </a:p>
          <a:p>
            <a:pPr marL="0" indent="0">
              <a:buNone/>
            </a:pPr>
            <a:r>
              <a:rPr lang="en-US" sz="2800" dirty="0"/>
              <a:t>		</a:t>
            </a:r>
          </a:p>
          <a:p>
            <a:r>
              <a:rPr lang="en-US" sz="2800" dirty="0"/>
              <a:t>A spiritual malady of self-centeredness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r>
              <a:rPr lang="en-US" sz="2800" dirty="0"/>
              <a:t>Genetic disease of impulsivity</a:t>
            </a:r>
          </a:p>
          <a:p>
            <a:pPr marL="0" indent="0">
              <a:buNone/>
            </a:pPr>
            <a:r>
              <a:rPr lang="en-US" sz="2800" dirty="0"/>
              <a:t>		</a:t>
            </a:r>
          </a:p>
          <a:p>
            <a:r>
              <a:rPr lang="en-US" sz="2800" dirty="0"/>
              <a:t>An expression of poor nurturance, abuse, neglect</a:t>
            </a:r>
          </a:p>
          <a:p>
            <a:endParaRPr lang="en-US" sz="2800" dirty="0"/>
          </a:p>
          <a:p>
            <a:r>
              <a:rPr lang="en-US" sz="2800" dirty="0"/>
              <a:t>An attempt to cope with intra-psychic distress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37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Great Moments in the Treatment of Addictions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34290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/>
              <a:t>1884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Freud introduces Cocaine as a treatment for Morphine addiction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476500" y="3048000"/>
            <a:ext cx="4191000" cy="11541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/>
              <a:t>1898</a:t>
            </a:r>
          </a:p>
          <a:p>
            <a:pPr algn="ctr">
              <a:spcBef>
                <a:spcPct val="50000"/>
              </a:spcBef>
            </a:pPr>
            <a:r>
              <a:rPr lang="en-US" altLang="en-US" dirty="0"/>
              <a:t>Bayer markets Heroin as a cure for  Morphine addiction. 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86200" y="4648200"/>
            <a:ext cx="4114800" cy="1431161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/>
              <a:t>1957</a:t>
            </a:r>
          </a:p>
          <a:p>
            <a:pPr algn="ctr">
              <a:spcBef>
                <a:spcPct val="50000"/>
              </a:spcBef>
            </a:pPr>
            <a:r>
              <a:rPr lang="en-US" altLang="en-US" dirty="0"/>
              <a:t>Librium discovered.  Its value in detoxification leads to it misuse for alcohol dependency</a:t>
            </a:r>
          </a:p>
        </p:txBody>
      </p:sp>
    </p:spTree>
    <p:extLst>
      <p:ext uri="{BB962C8B-B14F-4D97-AF65-F5344CB8AC3E}">
        <p14:creationId xmlns:p14="http://schemas.microsoft.com/office/powerpoint/2010/main" val="13062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How might addiction treatments work?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Decrease craving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Block pleasure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Decrease abstinence syndrome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Interfere with social reinforcement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2953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/>
              <a:t>Chronic Drug Use Injures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Dopamine sensitization and drug induced psychosis</a:t>
            </a:r>
          </a:p>
          <a:p>
            <a:endParaRPr lang="en-US" dirty="0"/>
          </a:p>
          <a:p>
            <a:r>
              <a:rPr lang="en-US" dirty="0"/>
              <a:t>Cue induced stress responses</a:t>
            </a:r>
          </a:p>
          <a:p>
            <a:endParaRPr lang="en-US" dirty="0"/>
          </a:p>
          <a:p>
            <a:r>
              <a:rPr lang="en-US" dirty="0"/>
              <a:t>Memory disturbances</a:t>
            </a:r>
          </a:p>
          <a:p>
            <a:endParaRPr lang="en-US" dirty="0"/>
          </a:p>
          <a:p>
            <a:r>
              <a:rPr lang="en-US" dirty="0"/>
              <a:t>Impulsivity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Disrupted self-regulation (sleep, appetite, energy)</a:t>
            </a:r>
          </a:p>
          <a:p>
            <a:endParaRPr lang="en-US" dirty="0"/>
          </a:p>
          <a:p>
            <a:r>
              <a:rPr lang="en-US" dirty="0"/>
              <a:t>Limited capacity for caring (alexithymia)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39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changes in 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Marked decrease in DAT in long term amphetamine abuser</a:t>
            </a:r>
          </a:p>
          <a:p>
            <a:endParaRPr lang="en-US" sz="2400" dirty="0"/>
          </a:p>
          <a:p>
            <a:r>
              <a:rPr lang="en-US" sz="2400" dirty="0"/>
              <a:t>Cocaine and amphetamine psychoses recur after a singe 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14004" cy="285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177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27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Approved Treatments For Opiate Dependency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Methadone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Full μ receptor agonist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Binds and activates receptor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Naltrexone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Full antagonist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Binds and blocks activation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Naloxone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Full antagonist – OD rescue medication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IM, IV or </a:t>
            </a:r>
            <a:r>
              <a:rPr lang="en-US" altLang="en-US" sz="2400" dirty="0" err="1"/>
              <a:t>infranasal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Buprenorphine (</a:t>
            </a:r>
            <a:r>
              <a:rPr lang="en-US" altLang="en-US" sz="2800" dirty="0" err="1"/>
              <a:t>Subutex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Suboxone</a:t>
            </a:r>
            <a:r>
              <a:rPr lang="en-US" altLang="en-US" sz="2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Partial agonist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Binds and activates with ceiling effect</a:t>
            </a:r>
          </a:p>
        </p:txBody>
      </p:sp>
    </p:spTree>
    <p:extLst>
      <p:ext uri="{BB962C8B-B14F-4D97-AF65-F5344CB8AC3E}">
        <p14:creationId xmlns:p14="http://schemas.microsoft.com/office/powerpoint/2010/main" val="3532916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Relative Effects on Opioid Receptor </a:t>
            </a:r>
          </a:p>
        </p:txBody>
      </p:sp>
      <p:pic>
        <p:nvPicPr>
          <p:cNvPr id="83971" name="Picture 5" descr="Opioid effec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651241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97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Overdose?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Accidental poisoning that may or may not result in death</a:t>
            </a:r>
          </a:p>
          <a:p>
            <a:endParaRPr lang="en-US" dirty="0"/>
          </a:p>
          <a:p>
            <a:r>
              <a:rPr lang="en-US" dirty="0"/>
              <a:t>Impaired consciousness/responsiveness</a:t>
            </a:r>
          </a:p>
          <a:p>
            <a:endParaRPr lang="en-US" dirty="0"/>
          </a:p>
          <a:p>
            <a:r>
              <a:rPr lang="en-US" dirty="0"/>
              <a:t>May involve one or more drugs</a:t>
            </a:r>
          </a:p>
          <a:p>
            <a:endParaRPr lang="en-US" dirty="0"/>
          </a:p>
          <a:p>
            <a:r>
              <a:rPr lang="en-US" dirty="0"/>
              <a:t>Is not the result of suicide attempt</a:t>
            </a:r>
          </a:p>
          <a:p>
            <a:endParaRPr lang="en-US" dirty="0"/>
          </a:p>
          <a:p>
            <a:r>
              <a:rPr lang="en-US" dirty="0"/>
              <a:t>Requires medical assistance (911, ER, friends) or would likely have resulted in medical attention if found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9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Methadone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52" y="1524000"/>
            <a:ext cx="7772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Mu opioid receptor agonist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Long half life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Cross substitutes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Blocks withdrawal and craving</a:t>
            </a:r>
          </a:p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Blocks the high of self administered opiates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Suppresses Heroin use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Increases the number of clients retained in treatment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Improves social indices: crime, work, quality of life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6727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How does Methadone differ from Heroin?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Slow absorption, long half life</a:t>
            </a:r>
          </a:p>
          <a:p>
            <a:endParaRPr lang="en-US" altLang="en-US" dirty="0"/>
          </a:p>
          <a:p>
            <a:r>
              <a:rPr lang="en-US" altLang="en-US" dirty="0"/>
              <a:t>High affinity for the receptor and slow dissociation</a:t>
            </a:r>
          </a:p>
          <a:p>
            <a:endParaRPr lang="en-US" altLang="en-US" dirty="0"/>
          </a:p>
          <a:p>
            <a:r>
              <a:rPr lang="en-US" altLang="en-US" dirty="0"/>
              <a:t>Less euphoria, little craving, blocks the high of heroin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765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well does Methadone work?</a:t>
            </a:r>
          </a:p>
        </p:txBody>
      </p:sp>
      <p:pic>
        <p:nvPicPr>
          <p:cNvPr id="90115" name="Picture 6" descr="methadone v wait lis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00200"/>
            <a:ext cx="5791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507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Buprenorphine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800" dirty="0"/>
              <a:t>Partial agonist with very </a:t>
            </a:r>
            <a:r>
              <a:rPr lang="en-US" altLang="en-US" sz="2800" u="sng" dirty="0"/>
              <a:t>high</a:t>
            </a:r>
            <a:r>
              <a:rPr lang="en-US" altLang="en-US" sz="2800" dirty="0"/>
              <a:t> </a:t>
            </a:r>
            <a:r>
              <a:rPr lang="en-US" altLang="en-US" sz="2800" u="sng" dirty="0"/>
              <a:t>affinity</a:t>
            </a:r>
            <a:r>
              <a:rPr lang="en-US" altLang="en-US" sz="2800" dirty="0"/>
              <a:t> for and </a:t>
            </a:r>
            <a:r>
              <a:rPr lang="en-US" altLang="en-US" sz="2800" u="sng" dirty="0"/>
              <a:t>low dissociation</a:t>
            </a:r>
            <a:r>
              <a:rPr lang="en-US" altLang="en-US" sz="2800" dirty="0"/>
              <a:t> from the mu receptor</a:t>
            </a:r>
          </a:p>
          <a:p>
            <a:pPr>
              <a:lnSpc>
                <a:spcPct val="120000"/>
              </a:lnSpc>
            </a:pPr>
            <a:endParaRPr lang="en-US" altLang="en-US" sz="2800" dirty="0"/>
          </a:p>
          <a:p>
            <a:pPr>
              <a:lnSpc>
                <a:spcPct val="120000"/>
              </a:lnSpc>
            </a:pPr>
            <a:r>
              <a:rPr lang="en-US" altLang="en-US" sz="2800" dirty="0"/>
              <a:t>Sublingual tablets (poorly absorbed from the gut), buccal film</a:t>
            </a:r>
          </a:p>
          <a:p>
            <a:pPr>
              <a:lnSpc>
                <a:spcPct val="120000"/>
              </a:lnSpc>
            </a:pPr>
            <a:endParaRPr lang="en-US" altLang="en-US" sz="2800" dirty="0"/>
          </a:p>
          <a:p>
            <a:pPr>
              <a:lnSpc>
                <a:spcPct val="120000"/>
              </a:lnSpc>
            </a:pPr>
            <a:r>
              <a:rPr lang="en-US" altLang="en-US" sz="2800" dirty="0"/>
              <a:t>There is a ceiling effect so that increasing the dose above a </a:t>
            </a:r>
            <a:r>
              <a:rPr lang="en-US" altLang="en-US" sz="2800" dirty="0" err="1"/>
              <a:t>threshhold</a:t>
            </a:r>
            <a:r>
              <a:rPr lang="en-US" altLang="en-US" sz="2800" dirty="0"/>
              <a:t> has NO additional effect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Greatly reduces the risk of an overdose</a:t>
            </a:r>
          </a:p>
          <a:p>
            <a:pPr lvl="1"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r>
              <a:rPr lang="en-US" altLang="en-US" sz="2800" dirty="0" err="1"/>
              <a:t>Suboxone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containes</a:t>
            </a:r>
            <a:r>
              <a:rPr lang="en-US" altLang="en-US" sz="2800" dirty="0"/>
              <a:t> buprenorphine + naloxone in a 4:1 ratio (decreases abuse potential)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Reduces use of illicit opiates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Clients were retained in treatment</a:t>
            </a:r>
          </a:p>
        </p:txBody>
      </p:sp>
    </p:spTree>
    <p:extLst>
      <p:ext uri="{BB962C8B-B14F-4D97-AF65-F5344CB8AC3E}">
        <p14:creationId xmlns:p14="http://schemas.microsoft.com/office/powerpoint/2010/main" val="310546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sz="3200" dirty="0"/>
              <a:t>Naltrexone and Buprenorphine Compared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4" b="15058"/>
          <a:stretch/>
        </p:blipFill>
        <p:spPr bwMode="auto">
          <a:xfrm>
            <a:off x="990600" y="1543050"/>
            <a:ext cx="7086600" cy="4552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4262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Methadone is more effective than Buprenorphine.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IM Naltrexone appears to be </a:t>
            </a:r>
            <a:r>
              <a:rPr lang="en-US" altLang="en-US" u="sng" dirty="0"/>
              <a:t>comparable</a:t>
            </a:r>
            <a:r>
              <a:rPr lang="en-US" altLang="en-US" dirty="0"/>
              <a:t> to Buprenorphine in preventing relapse to heroin use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Oral Naltrexone is </a:t>
            </a:r>
            <a:r>
              <a:rPr lang="en-US" altLang="en-US" u="sng" dirty="0"/>
              <a:t>less</a:t>
            </a:r>
            <a:r>
              <a:rPr lang="en-US" altLang="en-US" dirty="0"/>
              <a:t> effective than </a:t>
            </a:r>
            <a:r>
              <a:rPr lang="en-US" altLang="en-US" dirty="0" err="1"/>
              <a:t>eith</a:t>
            </a:r>
            <a:r>
              <a:rPr lang="en-US" altLang="en-US" dirty="0"/>
              <a:t> Methadone or Buprenorphine and is associated with higher risk of OD and death</a:t>
            </a:r>
          </a:p>
        </p:txBody>
      </p:sp>
    </p:spTree>
    <p:extLst>
      <p:ext uri="{BB962C8B-B14F-4D97-AF65-F5344CB8AC3E}">
        <p14:creationId xmlns:p14="http://schemas.microsoft.com/office/powerpoint/2010/main" val="4251527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Factors associated with Overdoses and relapses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Opioid Users Are NOT The Same</a:t>
            </a:r>
          </a:p>
        </p:txBody>
      </p:sp>
    </p:spTree>
    <p:extLst>
      <p:ext uri="{BB962C8B-B14F-4D97-AF65-F5344CB8AC3E}">
        <p14:creationId xmlns:p14="http://schemas.microsoft.com/office/powerpoint/2010/main" val="3508423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1980 Solution For a 2017 Problem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27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84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and Opioid 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Men &gt; Women</a:t>
            </a:r>
          </a:p>
          <a:p>
            <a:endParaRPr lang="en-US" dirty="0"/>
          </a:p>
          <a:p>
            <a:r>
              <a:rPr lang="en-US" dirty="0"/>
              <a:t>&lt; 25 years old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19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Behaviors Linked to Opioid 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Injecting drugs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Drugs: Cocaine, Alcohol, Benzodiazepines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Arrests other than for drug possession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Opioid Abusers Die Of Overdoses?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Respiratory arrest </a:t>
            </a:r>
          </a:p>
          <a:p>
            <a:pPr lvl="1"/>
            <a:endParaRPr lang="en-US" dirty="0"/>
          </a:p>
          <a:p>
            <a:r>
              <a:rPr lang="en-US" dirty="0"/>
              <a:t>Aspiration and asphyxiation</a:t>
            </a:r>
          </a:p>
          <a:p>
            <a:endParaRPr lang="en-US" dirty="0"/>
          </a:p>
          <a:p>
            <a:r>
              <a:rPr lang="en-US" dirty="0"/>
              <a:t>Cardiac arrhythmia</a:t>
            </a:r>
          </a:p>
          <a:p>
            <a:endParaRPr lang="en-US" dirty="0"/>
          </a:p>
          <a:p>
            <a:r>
              <a:rPr lang="en-US" dirty="0"/>
              <a:t>Circulatory collapse</a:t>
            </a:r>
          </a:p>
          <a:p>
            <a:endParaRPr lang="en-US" dirty="0"/>
          </a:p>
          <a:p>
            <a:r>
              <a:rPr lang="en-US" dirty="0"/>
              <a:t>Rhabdomyolysis and kidney failure</a:t>
            </a:r>
          </a:p>
        </p:txBody>
      </p:sp>
    </p:spTree>
    <p:extLst>
      <p:ext uri="{BB962C8B-B14F-4D97-AF65-F5344CB8AC3E}">
        <p14:creationId xmlns:p14="http://schemas.microsoft.com/office/powerpoint/2010/main" val="26200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Factors and Opioid 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Number of treatments in the last 12 months</a:t>
            </a:r>
          </a:p>
          <a:p>
            <a:endParaRPr lang="en-US" dirty="0"/>
          </a:p>
          <a:p>
            <a:r>
              <a:rPr lang="en-US" dirty="0"/>
              <a:t>Length of sobriety following treatment &lt;6 months</a:t>
            </a:r>
          </a:p>
          <a:p>
            <a:endParaRPr lang="en-US" dirty="0"/>
          </a:p>
          <a:p>
            <a:r>
              <a:rPr lang="en-US" sz="3200" dirty="0"/>
              <a:t>History OD last 6 months, ever</a:t>
            </a:r>
          </a:p>
          <a:p>
            <a:pPr lvl="1"/>
            <a:r>
              <a:rPr lang="en-US" sz="2800" dirty="0" err="1"/>
              <a:t>Narcan</a:t>
            </a:r>
            <a:r>
              <a:rPr lang="en-US" sz="2800" dirty="0"/>
              <a:t>, paramedics, ER, hospital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21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Craving intensity/frequency</a:t>
            </a:r>
          </a:p>
          <a:p>
            <a:endParaRPr lang="en-US" dirty="0"/>
          </a:p>
          <a:p>
            <a:r>
              <a:rPr lang="en-US" dirty="0"/>
              <a:t>Readiness for Change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Associated with Increased OD</a:t>
            </a:r>
          </a:p>
        </p:txBody>
      </p:sp>
    </p:spTree>
    <p:extLst>
      <p:ext uri="{BB962C8B-B14F-4D97-AF65-F5344CB8AC3E}">
        <p14:creationId xmlns:p14="http://schemas.microsoft.com/office/powerpoint/2010/main" val="663046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Item Visual Analog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26396"/>
              </p:ext>
            </p:extLst>
          </p:nvPr>
        </p:nvGraphicFramePr>
        <p:xfrm>
          <a:off x="374650" y="1679575"/>
          <a:ext cx="8350250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Document" r:id="rId3" imgW="6399987" imgH="1785811" progId="Word.Document.12">
                  <p:embed/>
                </p:oleObj>
              </mc:Choice>
              <mc:Fallback>
                <p:oleObj name="Document" r:id="rId3" imgW="6399987" imgH="17858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" y="1679575"/>
                        <a:ext cx="8350250" cy="232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19291"/>
              </p:ext>
            </p:extLst>
          </p:nvPr>
        </p:nvGraphicFramePr>
        <p:xfrm>
          <a:off x="533400" y="4419600"/>
          <a:ext cx="84534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Document" r:id="rId5" imgW="6399987" imgH="712593" progId="Word.Document.12">
                  <p:embed/>
                </p:oleObj>
              </mc:Choice>
              <mc:Fallback>
                <p:oleObj name="Document" r:id="rId5" imgW="6399987" imgH="7125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419600"/>
                        <a:ext cx="8453438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55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clinical scale to measure OD and relapse risk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</a:t>
            </a:r>
            <a:r>
              <a:rPr lang="en-US" dirty="0" err="1"/>
              <a:t>Togther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31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Experience with Scale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915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Client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Past Overdoses: 30%</a:t>
            </a:r>
          </a:p>
          <a:p>
            <a:endParaRPr lang="en-US" dirty="0"/>
          </a:p>
          <a:p>
            <a:r>
              <a:rPr lang="en-US" dirty="0"/>
              <a:t>IV drug use: 35%</a:t>
            </a:r>
          </a:p>
          <a:p>
            <a:endParaRPr lang="en-US" dirty="0"/>
          </a:p>
          <a:p>
            <a:r>
              <a:rPr lang="en-US" dirty="0"/>
              <a:t>Benzodiazepines: 60%</a:t>
            </a:r>
          </a:p>
          <a:p>
            <a:endParaRPr lang="en-US" dirty="0"/>
          </a:p>
          <a:p>
            <a:r>
              <a:rPr lang="en-US" dirty="0"/>
              <a:t>Arrest (other than possession): 40%</a:t>
            </a:r>
          </a:p>
          <a:p>
            <a:endParaRPr lang="en-US" dirty="0"/>
          </a:p>
          <a:p>
            <a:r>
              <a:rPr lang="en-US" dirty="0"/>
              <a:t>Failed treatment: 40% (most often within 6 months)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75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Detox and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Clients in the highest risk group may not be candidates for detox </a:t>
            </a:r>
          </a:p>
          <a:p>
            <a:endParaRPr lang="en-US" dirty="0"/>
          </a:p>
          <a:p>
            <a:r>
              <a:rPr lang="en-US" dirty="0"/>
              <a:t>If they are detoxed, they need to placed on treatment that will mitigate their risk for OD and relapse</a:t>
            </a:r>
          </a:p>
          <a:p>
            <a:endParaRPr lang="en-US" dirty="0"/>
          </a:p>
          <a:p>
            <a:r>
              <a:rPr lang="en-US" dirty="0"/>
              <a:t>Detox followed by discharge increases the risk for OD</a:t>
            </a:r>
          </a:p>
        </p:txBody>
      </p:sp>
    </p:spTree>
    <p:extLst>
      <p:ext uri="{BB962C8B-B14F-4D97-AF65-F5344CB8AC3E}">
        <p14:creationId xmlns:p14="http://schemas.microsoft.com/office/powerpoint/2010/main" val="2194508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Opiate Clients Get Medications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0558"/>
            <a:ext cx="6553200" cy="49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240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Clients Vary Markedly In Their OD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Programs need to identify clients at the highest risk for Overdose</a:t>
            </a:r>
          </a:p>
          <a:p>
            <a:endParaRPr lang="en-US" dirty="0"/>
          </a:p>
          <a:p>
            <a:r>
              <a:rPr lang="en-US" dirty="0"/>
              <a:t>High risk clients should not be treated in an abstinence only model </a:t>
            </a:r>
            <a:r>
              <a:rPr lang="en-US" i="1" dirty="0"/>
              <a:t>(Wishing, Hoping, Praying)</a:t>
            </a:r>
          </a:p>
          <a:p>
            <a:pPr marL="274320" lvl="1" indent="0">
              <a:buNone/>
            </a:pPr>
            <a:endParaRPr lang="en-US" i="1" dirty="0"/>
          </a:p>
          <a:p>
            <a:endParaRPr lang="en-US" i="1" dirty="0"/>
          </a:p>
          <a:p>
            <a:r>
              <a:rPr lang="en-US" dirty="0"/>
              <a:t>Clients should be educated as to all of the effective treatments for opiate dependency</a:t>
            </a:r>
          </a:p>
        </p:txBody>
      </p:sp>
    </p:spTree>
    <p:extLst>
      <p:ext uri="{BB962C8B-B14F-4D97-AF65-F5344CB8AC3E}">
        <p14:creationId xmlns:p14="http://schemas.microsoft.com/office/powerpoint/2010/main" val="25407026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Doesn’t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Detox by itself</a:t>
            </a:r>
          </a:p>
          <a:p>
            <a:pPr lvl="1"/>
            <a:r>
              <a:rPr lang="en-US" dirty="0"/>
              <a:t>No better than no treatment</a:t>
            </a:r>
          </a:p>
          <a:p>
            <a:pPr lvl="1"/>
            <a:endParaRPr lang="en-US" dirty="0"/>
          </a:p>
          <a:p>
            <a:r>
              <a:rPr lang="en-US" dirty="0"/>
              <a:t>Medications for cocaine, stimulants</a:t>
            </a:r>
          </a:p>
          <a:p>
            <a:endParaRPr lang="en-US" dirty="0"/>
          </a:p>
          <a:p>
            <a:r>
              <a:rPr lang="en-US" dirty="0"/>
              <a:t>Oral naltrexone for opiate dependency – OD risk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7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Overdose?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IV drug injection</a:t>
            </a:r>
          </a:p>
          <a:p>
            <a:endParaRPr lang="en-US" dirty="0"/>
          </a:p>
          <a:p>
            <a:r>
              <a:rPr lang="en-US" dirty="0"/>
              <a:t>Poly-substance abuse</a:t>
            </a:r>
          </a:p>
          <a:p>
            <a:endParaRPr lang="en-US" dirty="0"/>
          </a:p>
          <a:p>
            <a:r>
              <a:rPr lang="en-US" dirty="0"/>
              <a:t>Adulterants</a:t>
            </a:r>
          </a:p>
          <a:p>
            <a:endParaRPr lang="en-US" dirty="0"/>
          </a:p>
          <a:p>
            <a:r>
              <a:rPr lang="en-US" dirty="0"/>
              <a:t>Treatment effects - detox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One final thought..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What’s the difference between a dog?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i="1" dirty="0"/>
              <a:t>Its two left feet are not the same.</a:t>
            </a:r>
          </a:p>
        </p:txBody>
      </p:sp>
    </p:spTree>
    <p:extLst>
      <p:ext uri="{BB962C8B-B14F-4D97-AF65-F5344CB8AC3E}">
        <p14:creationId xmlns:p14="http://schemas.microsoft.com/office/powerpoint/2010/main" val="514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Drug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Rapid onset</a:t>
            </a:r>
          </a:p>
          <a:p>
            <a:endParaRPr lang="en-US" dirty="0"/>
          </a:p>
          <a:p>
            <a:r>
              <a:rPr lang="en-US" dirty="0"/>
              <a:t>Immediately goes to brain</a:t>
            </a:r>
          </a:p>
          <a:p>
            <a:endParaRPr lang="en-US" dirty="0"/>
          </a:p>
          <a:p>
            <a:r>
              <a:rPr lang="en-US" dirty="0"/>
              <a:t>Must use more frequently</a:t>
            </a:r>
          </a:p>
          <a:p>
            <a:endParaRPr lang="en-US" dirty="0"/>
          </a:p>
          <a:p>
            <a:r>
              <a:rPr lang="en-US" dirty="0"/>
              <a:t>Socially unstable environments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All Drugs Are Not The Same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Treatment Increase OD Risk?</a:t>
            </a:r>
          </a:p>
        </p:txBody>
      </p:sp>
    </p:spTree>
    <p:extLst>
      <p:ext uri="{BB962C8B-B14F-4D97-AF65-F5344CB8AC3E}">
        <p14:creationId xmlns:p14="http://schemas.microsoft.com/office/powerpoint/2010/main" val="18021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/>
              <a:t>How do neurotransmitters work?</a:t>
            </a:r>
          </a:p>
        </p:txBody>
      </p:sp>
      <p:pic>
        <p:nvPicPr>
          <p:cNvPr id="30723" name="Picture 5" descr="opiate neuron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5715000" cy="43341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03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Words>1857</Words>
  <Application>Microsoft Office PowerPoint</Application>
  <PresentationFormat>On-screen Show (4:3)</PresentationFormat>
  <Paragraphs>448</Paragraphs>
  <Slides>60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SimSun</vt:lpstr>
      <vt:lpstr>Arial</vt:lpstr>
      <vt:lpstr>Arial Narrow</vt:lpstr>
      <vt:lpstr>Calibri</vt:lpstr>
      <vt:lpstr>Georgia</vt:lpstr>
      <vt:lpstr>Noto Sans Symbols</vt:lpstr>
      <vt:lpstr>Times New Roman</vt:lpstr>
      <vt:lpstr>Wingdings</vt:lpstr>
      <vt:lpstr>Wingdings 2</vt:lpstr>
      <vt:lpstr>Civic</vt:lpstr>
      <vt:lpstr>Document</vt:lpstr>
      <vt:lpstr>Addiction Treatment: Preventing Opiate Overdoses</vt:lpstr>
      <vt:lpstr>ASAM Disclosure of  Relevant Financial Relationships Content of Activity:  TSAM: Star Wars &amp; Addiction Medicine</vt:lpstr>
      <vt:lpstr>Goals of Presentation</vt:lpstr>
      <vt:lpstr>What Is An Overdose?</vt:lpstr>
      <vt:lpstr>Why Do Opioid Abusers Die Of Overdoses?</vt:lpstr>
      <vt:lpstr>Why Do People Overdose?</vt:lpstr>
      <vt:lpstr>IV Drug Injection</vt:lpstr>
      <vt:lpstr>Why Does Treatment Increase OD Risk?</vt:lpstr>
      <vt:lpstr>How do neurotransmitters work?</vt:lpstr>
      <vt:lpstr>What Is Tolerance?</vt:lpstr>
      <vt:lpstr>Withdrawal/Detox</vt:lpstr>
      <vt:lpstr>What is Detox?</vt:lpstr>
      <vt:lpstr>Detox Alone Is NOT Effective Treatment</vt:lpstr>
      <vt:lpstr>Time to OD in Patients Who Stopped Naltrexone</vt:lpstr>
      <vt:lpstr>If you want to arrive at your destination -</vt:lpstr>
      <vt:lpstr>Measures of Success in Addiction Rx</vt:lpstr>
      <vt:lpstr>What is a treatment failure</vt:lpstr>
      <vt:lpstr>The Year Following Treatment – 2 Views</vt:lpstr>
      <vt:lpstr>How Treatment Works</vt:lpstr>
      <vt:lpstr>The Elements Outcomes Study</vt:lpstr>
      <vt:lpstr>Accepted for Presentation</vt:lpstr>
      <vt:lpstr>Measures</vt:lpstr>
      <vt:lpstr>Study Timeline and Procedures</vt:lpstr>
      <vt:lpstr>Participation Rates</vt:lpstr>
      <vt:lpstr>Patient Characteristics</vt:lpstr>
      <vt:lpstr>Percent Days Abstinent (Combined Centers)</vt:lpstr>
      <vt:lpstr>Positive Outcomes At Every Program</vt:lpstr>
      <vt:lpstr>Clients Are Less Depressed</vt:lpstr>
      <vt:lpstr>Quality of Life Improves</vt:lpstr>
      <vt:lpstr>So if drugs and alcohol had similar outcomes - </vt:lpstr>
      <vt:lpstr>Clinical Differences Between Alcohol and Opioids</vt:lpstr>
      <vt:lpstr>What are we treating and why are we treating it?</vt:lpstr>
      <vt:lpstr>What is addiction?</vt:lpstr>
      <vt:lpstr>Great Moments in the Treatment of Addictions</vt:lpstr>
      <vt:lpstr>How might addiction treatments work?</vt:lpstr>
      <vt:lpstr>Chronic Drug Use Injures The Brain</vt:lpstr>
      <vt:lpstr>Long term changes in DA</vt:lpstr>
      <vt:lpstr>Approved Treatments For Opiate Dependency</vt:lpstr>
      <vt:lpstr>Relative Effects on Opioid Receptor </vt:lpstr>
      <vt:lpstr>Methadone</vt:lpstr>
      <vt:lpstr>How does Methadone differ from Heroin?</vt:lpstr>
      <vt:lpstr>How well does Methadone work?</vt:lpstr>
      <vt:lpstr>Buprenorphine</vt:lpstr>
      <vt:lpstr>Naltrexone and Buprenorphine Compared</vt:lpstr>
      <vt:lpstr>Summary</vt:lpstr>
      <vt:lpstr>All Opioid Users Are NOT The Same</vt:lpstr>
      <vt:lpstr>A 1980 Solution For a 2017 Problem </vt:lpstr>
      <vt:lpstr>Demographics and Opioid OD</vt:lpstr>
      <vt:lpstr>Drug Behaviors Linked to Opioid ODs</vt:lpstr>
      <vt:lpstr>Treatment Factors and Opioid ODs</vt:lpstr>
      <vt:lpstr>Symptoms Associated with Increased OD</vt:lpstr>
      <vt:lpstr>Single Item Visual Analog Scales</vt:lpstr>
      <vt:lpstr>Putting It All Togther</vt:lpstr>
      <vt:lpstr>Initial Experience with Scale</vt:lpstr>
      <vt:lpstr>Key Client Observations</vt:lpstr>
      <vt:lpstr>Detox and Treatment</vt:lpstr>
      <vt:lpstr>Ensuring Opiate Clients Get Medications</vt:lpstr>
      <vt:lpstr>Clients Vary Markedly In Their OD Risk</vt:lpstr>
      <vt:lpstr>What Doesn’t Work?</vt:lpstr>
      <vt:lpstr>One final thought..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Addiction Treatment: Successes and Setbacks in the Real World</dc:title>
  <dc:creator>David</dc:creator>
  <cp:lastModifiedBy>dhaas</cp:lastModifiedBy>
  <cp:revision>163</cp:revision>
  <cp:lastPrinted>2016-07-08T04:45:58Z</cp:lastPrinted>
  <dcterms:created xsi:type="dcterms:W3CDTF">2012-03-15T21:29:20Z</dcterms:created>
  <dcterms:modified xsi:type="dcterms:W3CDTF">2017-05-04T17:56:59Z</dcterms:modified>
</cp:coreProperties>
</file>